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CBE9"/>
    <a:srgbClr val="FC8610"/>
    <a:srgbClr val="EAF2FA"/>
    <a:srgbClr val="B6D2EC"/>
    <a:srgbClr val="CADFF2"/>
    <a:srgbClr val="EFF5FB"/>
    <a:srgbClr val="F5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7316F-E8E0-4E01-8C6F-DF76C95E6485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135EA-F37A-450D-AE6D-9D322943DFF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0035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7D045-9981-4FB7-B2FC-1924134C6D48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91E6-598F-4E82-AA94-2E3F18A63A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83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C35CB-AF1E-467A-B248-70C44165D22F}" type="slidenum">
              <a:rPr lang="de-DE" altLang="de-DE" sz="1200" smtClean="0"/>
              <a:pPr/>
              <a:t>2</a:t>
            </a:fld>
            <a:endParaRPr lang="de-DE" altLang="de-DE" sz="1200"/>
          </a:p>
        </p:txBody>
      </p:sp>
    </p:spTree>
    <p:extLst>
      <p:ext uri="{BB962C8B-B14F-4D97-AF65-F5344CB8AC3E}">
        <p14:creationId xmlns:p14="http://schemas.microsoft.com/office/powerpoint/2010/main" val="817365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C35CB-AF1E-467A-B248-70C44165D22F}" type="slidenum">
              <a:rPr lang="de-DE" altLang="de-DE" sz="1200" smtClean="0"/>
              <a:pPr/>
              <a:t>3</a:t>
            </a:fld>
            <a:endParaRPr lang="de-DE" altLang="de-DE" sz="1200"/>
          </a:p>
        </p:txBody>
      </p:sp>
    </p:spTree>
    <p:extLst>
      <p:ext uri="{BB962C8B-B14F-4D97-AF65-F5344CB8AC3E}">
        <p14:creationId xmlns:p14="http://schemas.microsoft.com/office/powerpoint/2010/main" val="3213728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3686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EC35CB-AF1E-467A-B248-70C44165D22F}" type="slidenum">
              <a:rPr lang="de-DE" altLang="de-DE" sz="1200" smtClean="0"/>
              <a:pPr/>
              <a:t>4</a:t>
            </a:fld>
            <a:endParaRPr lang="de-DE" altLang="de-DE" sz="1200"/>
          </a:p>
        </p:txBody>
      </p:sp>
    </p:spTree>
    <p:extLst>
      <p:ext uri="{BB962C8B-B14F-4D97-AF65-F5344CB8AC3E}">
        <p14:creationId xmlns:p14="http://schemas.microsoft.com/office/powerpoint/2010/main" val="1903330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67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69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69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47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30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06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35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91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9009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60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255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CB0BD-6504-4671-AC20-257D0B04E83F}" type="datetimeFigureOut">
              <a:rPr lang="de-DE" smtClean="0"/>
              <a:t>10.10.2024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CCB4-F996-475E-A14D-6E3C2AD18D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42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mailto:baysics@geo.uni-augsburg.de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ch unten gekrümmter Pfeil 74">
            <a:extLst>
              <a:ext uri="{FF2B5EF4-FFF2-40B4-BE49-F238E27FC236}">
                <a16:creationId xmlns:a16="http://schemas.microsoft.com/office/drawing/2014/main" id="{B1EC1C62-ECA1-F296-7EFC-1CC72C8B49D2}"/>
              </a:ext>
            </a:extLst>
          </p:cNvPr>
          <p:cNvSpPr/>
          <p:nvPr/>
        </p:nvSpPr>
        <p:spPr>
          <a:xfrm rot="5400000">
            <a:off x="5486003" y="2180062"/>
            <a:ext cx="3144310" cy="1866227"/>
          </a:xfrm>
          <a:prstGeom prst="curvedDownArrow">
            <a:avLst>
              <a:gd name="adj1" fmla="val 9381"/>
              <a:gd name="adj2" fmla="val 19551"/>
              <a:gd name="adj3" fmla="val 18306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5" name="Nach unten gekrümmter Pfeil 73">
            <a:extLst>
              <a:ext uri="{FF2B5EF4-FFF2-40B4-BE49-F238E27FC236}">
                <a16:creationId xmlns:a16="http://schemas.microsoft.com/office/drawing/2014/main" id="{4C9EECBC-3278-091C-D56F-FCCCE33B9E10}"/>
              </a:ext>
            </a:extLst>
          </p:cNvPr>
          <p:cNvSpPr/>
          <p:nvPr/>
        </p:nvSpPr>
        <p:spPr>
          <a:xfrm rot="16200000">
            <a:off x="416718" y="2094337"/>
            <a:ext cx="3144310" cy="1866227"/>
          </a:xfrm>
          <a:prstGeom prst="curvedDownArrow">
            <a:avLst>
              <a:gd name="adj1" fmla="val 9381"/>
              <a:gd name="adj2" fmla="val 19551"/>
              <a:gd name="adj3" fmla="val 18306"/>
            </a:avLst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0" y="446632"/>
            <a:ext cx="9144000" cy="5213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34000">
                <a:srgbClr val="A9CBE9"/>
              </a:gs>
              <a:gs pos="8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811" y="2027760"/>
            <a:ext cx="1673541" cy="1092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Inhaltsplatzhalter 2"/>
          <p:cNvSpPr txBox="1">
            <a:spLocks/>
          </p:cNvSpPr>
          <p:nvPr/>
        </p:nvSpPr>
        <p:spPr>
          <a:xfrm>
            <a:off x="340822" y="132395"/>
            <a:ext cx="8412480" cy="54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Steckbrief W-Seminar: „</a:t>
            </a:r>
            <a:r>
              <a:rPr kumimoji="0" lang="de-DE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Schüler:innen</a:t>
            </a: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 erforschen den regionalen Klimawandel in Bayern“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30216" y="1371529"/>
            <a:ext cx="2818014" cy="623248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Recherchieren &amp; Wissen aneignen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Einarbeitung in die Grundlagen des globalen Klimawandelphänomens und seine Bedeutung für Bayern mithilfe von interaktiven Online-Lernmodulen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467231" y="2164786"/>
            <a:ext cx="2438408" cy="623248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Fragen stellen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Umsetzen von Neugier und ersten Ideen in eigene Forschungsfragen und Erstellen individueller Forschungspläne 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99505" y="2230411"/>
            <a:ext cx="2438408" cy="600164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Publizieren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Aus der eigenen Untersuchung eine schriftliche Arbeit nach wissenschaftlichen Qualitätsstandards entwickeln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76599" y="613328"/>
            <a:ext cx="76532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100" b="1" dirty="0">
                <a:cs typeface="Arial" panose="020B0604020202020204" pitchFamily="34" charset="0"/>
              </a:rPr>
              <a:t>Worum geht‘s?</a:t>
            </a:r>
            <a:r>
              <a:rPr lang="de-DE" altLang="de-DE" sz="1100" dirty="0">
                <a:cs typeface="Arial" panose="020B0604020202020204" pitchFamily="34" charset="0"/>
              </a:rPr>
              <a:t>: </a:t>
            </a:r>
            <a:r>
              <a:rPr lang="de-DE" altLang="de-DE" sz="1100" dirty="0" err="1">
                <a:cs typeface="Arial" panose="020B0604020202020204" pitchFamily="34" charset="0"/>
              </a:rPr>
              <a:t>Schüler:innen</a:t>
            </a:r>
            <a:r>
              <a:rPr lang="de-DE" altLang="de-DE" sz="1100" dirty="0">
                <a:cs typeface="Arial" panose="020B0604020202020204" pitchFamily="34" charset="0"/>
              </a:rPr>
              <a:t> erforschen eigene Fragestellungen zu regionalen Auswirkungen des Klimawandels vor der eigenen Haustür mit wissenschaftlichen Methoden. </a:t>
            </a:r>
            <a:endParaRPr lang="de-DE" altLang="de-DE" sz="1100" dirty="0"/>
          </a:p>
        </p:txBody>
      </p:sp>
      <p:sp>
        <p:nvSpPr>
          <p:cNvPr id="17" name="Textfeld 16"/>
          <p:cNvSpPr txBox="1"/>
          <p:nvPr/>
        </p:nvSpPr>
        <p:spPr>
          <a:xfrm>
            <a:off x="6467231" y="3134290"/>
            <a:ext cx="2438408" cy="723275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Forschen, beobachten, dokumentieren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Anwendung wissenschaftlicher Methoden im Feld – von </a:t>
            </a:r>
            <a:r>
              <a:rPr lang="de-DE" sz="800" dirty="0" err="1">
                <a:cs typeface="Arial" panose="020B0604020202020204" pitchFamily="34" charset="0"/>
              </a:rPr>
              <a:t>klimatologischen</a:t>
            </a:r>
            <a:r>
              <a:rPr lang="de-DE" sz="800" dirty="0">
                <a:cs typeface="Arial" panose="020B0604020202020204" pitchFamily="34" charset="0"/>
              </a:rPr>
              <a:t> Messkampagnen über biogeographische Beobachtungen bis hin zu sozialgeographischen Umfragestudien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130216" y="4271536"/>
            <a:ext cx="2818014" cy="477054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Datenanalyse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Auswertung und Interpretation von Daten, Ableitung von Erkenntnissen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199505" y="3285179"/>
            <a:ext cx="2438408" cy="623248"/>
          </a:xfrm>
          <a:prstGeom prst="rect">
            <a:avLst/>
          </a:prstGeom>
          <a:solidFill>
            <a:srgbClr val="EAF2F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900" b="1" dirty="0">
                <a:cs typeface="Arial" panose="020B0604020202020204" pitchFamily="34" charset="0"/>
              </a:rPr>
              <a:t>Ergebnisse kommunizieren</a:t>
            </a:r>
            <a:r>
              <a:rPr lang="de-DE" sz="900" dirty="0">
                <a:cs typeface="Arial" panose="020B0604020202020204" pitchFamily="34" charset="0"/>
              </a:rPr>
              <a:t>: </a:t>
            </a:r>
            <a:r>
              <a:rPr lang="de-DE" sz="1050" dirty="0">
                <a:cs typeface="Arial" panose="020B0604020202020204" pitchFamily="34" charset="0"/>
              </a:rPr>
              <a:t/>
            </a:r>
            <a:br>
              <a:rPr lang="de-DE" sz="1050" dirty="0">
                <a:cs typeface="Arial" panose="020B0604020202020204" pitchFamily="34" charset="0"/>
              </a:rPr>
            </a:br>
            <a:r>
              <a:rPr lang="de-DE" sz="800" dirty="0">
                <a:cs typeface="Arial" panose="020B0604020202020204" pitchFamily="34" charset="0"/>
              </a:rPr>
              <a:t>Präsentation und Diskussion von Forschungsergebnissen im Seminar und in einer erweiterten Schulöffentlichkeit</a:t>
            </a:r>
            <a:endParaRPr lang="de-DE" sz="800" b="1" dirty="0"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76599" y="1049312"/>
            <a:ext cx="7653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100" b="1" dirty="0">
                <a:cs typeface="Arial" panose="020B0604020202020204" pitchFamily="34" charset="0"/>
              </a:rPr>
              <a:t>Wie </a:t>
            </a:r>
            <a:r>
              <a:rPr lang="de-DE" altLang="de-DE" sz="1100" b="1" dirty="0" err="1">
                <a:cs typeface="Arial" panose="020B0604020202020204" pitchFamily="34" charset="0"/>
              </a:rPr>
              <a:t>funktioniert‘s</a:t>
            </a:r>
            <a:r>
              <a:rPr lang="de-DE" altLang="de-DE" sz="1100" b="1" dirty="0">
                <a:cs typeface="Arial" panose="020B0604020202020204" pitchFamily="34" charset="0"/>
              </a:rPr>
              <a:t>?</a:t>
            </a:r>
            <a:r>
              <a:rPr lang="de-DE" altLang="de-DE" sz="1100" dirty="0">
                <a:cs typeface="Arial" panose="020B0604020202020204" pitchFamily="34" charset="0"/>
              </a:rPr>
              <a:t>: Der Seminarverlauf orientiert sich an einem typischen wissenschaftlichen Forschungsprozess: </a:t>
            </a:r>
            <a:endParaRPr lang="de-DE" altLang="de-DE" sz="1100" dirty="0"/>
          </a:p>
        </p:txBody>
      </p:sp>
      <p:sp>
        <p:nvSpPr>
          <p:cNvPr id="21" name="Textfeld 20"/>
          <p:cNvSpPr txBox="1"/>
          <p:nvPr/>
        </p:nvSpPr>
        <p:spPr>
          <a:xfrm>
            <a:off x="476599" y="4810597"/>
            <a:ext cx="76532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100" b="1" dirty="0">
                <a:cs typeface="Arial" panose="020B0604020202020204" pitchFamily="34" charset="0"/>
              </a:rPr>
              <a:t>Was bringt‘s?</a:t>
            </a:r>
            <a:r>
              <a:rPr lang="de-DE" altLang="de-DE" sz="1100" dirty="0">
                <a:cs typeface="Arial" panose="020B0604020202020204" pitchFamily="34" charset="0"/>
              </a:rPr>
              <a:t>: </a:t>
            </a:r>
            <a:br>
              <a:rPr lang="de-DE" altLang="de-DE" sz="1100" dirty="0">
                <a:cs typeface="Arial" panose="020B0604020202020204" pitchFamily="34" charset="0"/>
              </a:rPr>
            </a:br>
            <a:r>
              <a:rPr lang="de-DE" altLang="de-DE" sz="1100" dirty="0">
                <a:cs typeface="Arial" panose="020B0604020202020204" pitchFamily="34" charset="0"/>
              </a:rPr>
              <a:t>Für </a:t>
            </a:r>
            <a:r>
              <a:rPr lang="de-DE" altLang="de-DE" sz="1100" dirty="0" err="1">
                <a:cs typeface="Arial" panose="020B0604020202020204" pitchFamily="34" charset="0"/>
              </a:rPr>
              <a:t>Schüler:innen</a:t>
            </a:r>
            <a:r>
              <a:rPr lang="de-DE" altLang="de-DE" sz="1100" dirty="0">
                <a:cs typeface="Arial" panose="020B0604020202020204" pitchFamily="34" charset="0"/>
              </a:rPr>
              <a:t> und Lehrkräfte: Wissenschaftspropädeutik als „</a:t>
            </a:r>
            <a:r>
              <a:rPr lang="de-DE" altLang="de-DE" sz="1100" dirty="0" err="1">
                <a:cs typeface="Arial" panose="020B0604020202020204" pitchFamily="34" charset="0"/>
              </a:rPr>
              <a:t>learning</a:t>
            </a:r>
            <a:r>
              <a:rPr lang="de-DE" altLang="de-DE" sz="1100" dirty="0">
                <a:cs typeface="Arial" panose="020B0604020202020204" pitchFamily="34" charset="0"/>
              </a:rPr>
              <a:t> </a:t>
            </a:r>
            <a:r>
              <a:rPr lang="de-DE" altLang="de-DE" sz="1100" dirty="0" err="1">
                <a:cs typeface="Arial" panose="020B0604020202020204" pitchFamily="34" charset="0"/>
              </a:rPr>
              <a:t>by</a:t>
            </a:r>
            <a:r>
              <a:rPr lang="de-DE" altLang="de-DE" sz="1100" dirty="0">
                <a:cs typeface="Arial" panose="020B0604020202020204" pitchFamily="34" charset="0"/>
              </a:rPr>
              <a:t> </a:t>
            </a:r>
            <a:r>
              <a:rPr lang="de-DE" altLang="de-DE" sz="1100" dirty="0" err="1">
                <a:cs typeface="Arial" panose="020B0604020202020204" pitchFamily="34" charset="0"/>
              </a:rPr>
              <a:t>doing</a:t>
            </a:r>
            <a:r>
              <a:rPr lang="de-DE" altLang="de-DE" sz="1100" dirty="0">
                <a:cs typeface="Arial" panose="020B0604020202020204" pitchFamily="34" charset="0"/>
              </a:rPr>
              <a:t>“, Lernen in der eigenen Lebenswelt.</a:t>
            </a:r>
            <a:br>
              <a:rPr lang="de-DE" altLang="de-DE" sz="1100" dirty="0">
                <a:cs typeface="Arial" panose="020B0604020202020204" pitchFamily="34" charset="0"/>
              </a:rPr>
            </a:br>
            <a:r>
              <a:rPr lang="de-DE" altLang="de-DE" sz="1100" dirty="0">
                <a:cs typeface="Arial" panose="020B0604020202020204" pitchFamily="34" charset="0"/>
              </a:rPr>
              <a:t>Für die Wissenschaft: Neue Erkenntnisse zu lokalen und regionalen Implikationen des Klimawandels.</a:t>
            </a:r>
            <a:endParaRPr lang="de-DE" altLang="de-DE" sz="1100" dirty="0"/>
          </a:p>
        </p:txBody>
      </p:sp>
      <p:sp>
        <p:nvSpPr>
          <p:cNvPr id="22" name="Textfeld 21"/>
          <p:cNvSpPr txBox="1"/>
          <p:nvPr/>
        </p:nvSpPr>
        <p:spPr>
          <a:xfrm>
            <a:off x="476599" y="5410644"/>
            <a:ext cx="7653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100" b="1" dirty="0">
                <a:cs typeface="Arial" panose="020B0604020202020204" pitchFamily="34" charset="0"/>
              </a:rPr>
              <a:t>Was gibt‘s?</a:t>
            </a:r>
            <a:r>
              <a:rPr lang="de-DE" altLang="de-DE" sz="1100" dirty="0">
                <a:cs typeface="Arial" panose="020B0604020202020204" pitchFamily="34" charset="0"/>
              </a:rPr>
              <a:t>: </a:t>
            </a:r>
            <a:br>
              <a:rPr lang="de-DE" altLang="de-DE" sz="1100" dirty="0">
                <a:cs typeface="Arial" panose="020B0604020202020204" pitchFamily="34" charset="0"/>
              </a:rPr>
            </a:br>
            <a:r>
              <a:rPr lang="de-DE" altLang="de-DE" sz="1100" dirty="0">
                <a:cs typeface="Arial" panose="020B0604020202020204" pitchFamily="34" charset="0"/>
              </a:rPr>
              <a:t>Der Lehrstuhl für Didaktik der Geographie an der Universität Augsburg stellt alle benötigten Materialien zur Verfügung, darunter die interaktive-Lernmodule und nach Verfügbarkeit wichtige Messinstrumente. Alle teilnehmenden Lehrkräfte bekommen außerdem ein Begleithandbuch sowie eine ausführliche Einführung in das Seminarkonzept.</a:t>
            </a:r>
            <a:endParaRPr lang="de-DE" altLang="de-DE" sz="1100" dirty="0"/>
          </a:p>
        </p:txBody>
      </p:sp>
      <p:sp>
        <p:nvSpPr>
          <p:cNvPr id="23" name="Textfeld 22"/>
          <p:cNvSpPr txBox="1"/>
          <p:nvPr/>
        </p:nvSpPr>
        <p:spPr>
          <a:xfrm>
            <a:off x="473135" y="6180085"/>
            <a:ext cx="76532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de-DE" sz="1100" b="1" dirty="0">
                <a:cs typeface="Arial" panose="020B0604020202020204" pitchFamily="34" charset="0"/>
              </a:rPr>
              <a:t>Und wann geht‘s endlich los?</a:t>
            </a:r>
            <a:r>
              <a:rPr lang="de-DE" altLang="de-DE" sz="1100" dirty="0">
                <a:cs typeface="Arial" panose="020B0604020202020204" pitchFamily="34" charset="0"/>
              </a:rPr>
              <a:t>: </a:t>
            </a:r>
            <a:br>
              <a:rPr lang="de-DE" altLang="de-DE" sz="1100" dirty="0">
                <a:cs typeface="Arial" panose="020B0604020202020204" pitchFamily="34" charset="0"/>
              </a:rPr>
            </a:br>
            <a:r>
              <a:rPr lang="de-DE" altLang="de-DE" sz="1100" dirty="0">
                <a:cs typeface="Arial" panose="020B0604020202020204" pitchFamily="34" charset="0"/>
              </a:rPr>
              <a:t>Kontaktieren Sie uns für eine Kooperation zum Beginn des nächsten </a:t>
            </a:r>
          </a:p>
          <a:p>
            <a:r>
              <a:rPr lang="de-DE" altLang="de-DE" sz="1100" dirty="0">
                <a:cs typeface="Arial" panose="020B0604020202020204" pitchFamily="34" charset="0"/>
              </a:rPr>
              <a:t>Schuljahres unter </a:t>
            </a:r>
            <a:r>
              <a:rPr lang="de-DE" altLang="de-DE" sz="1100" dirty="0">
                <a:cs typeface="Arial" panose="020B0604020202020204" pitchFamily="34" charset="0"/>
                <a:hlinkClick r:id="rId3"/>
              </a:rPr>
              <a:t>baysics@geo.uni-augsburg.de</a:t>
            </a:r>
            <a:r>
              <a:rPr lang="de-DE" altLang="de-DE" sz="1100" dirty="0">
                <a:cs typeface="Arial" panose="020B0604020202020204" pitchFamily="34" charset="0"/>
              </a:rPr>
              <a:t> </a:t>
            </a:r>
            <a:endParaRPr lang="de-DE" altLang="de-DE" sz="11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641"/>
          <a:stretch/>
        </p:blipFill>
        <p:spPr>
          <a:xfrm>
            <a:off x="3657852" y="2522147"/>
            <a:ext cx="1819798" cy="1228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740" y="3176089"/>
            <a:ext cx="1603674" cy="10691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feld 10"/>
          <p:cNvSpPr txBox="1"/>
          <p:nvPr/>
        </p:nvSpPr>
        <p:spPr>
          <a:xfrm rot="20891269">
            <a:off x="2932733" y="2811974"/>
            <a:ext cx="1077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31" name="Textfeld 30"/>
          <p:cNvSpPr txBox="1"/>
          <p:nvPr/>
        </p:nvSpPr>
        <p:spPr>
          <a:xfrm rot="732964">
            <a:off x="5388090" y="1798639"/>
            <a:ext cx="1077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032" y="6367515"/>
            <a:ext cx="1024343" cy="401922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29" y="6392442"/>
            <a:ext cx="1333850" cy="316351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03519" y="6485922"/>
            <a:ext cx="1147086" cy="238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2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Inhaltsplatzhalter 2"/>
          <p:cNvSpPr>
            <a:spLocks noGrp="1"/>
          </p:cNvSpPr>
          <p:nvPr>
            <p:ph idx="1"/>
          </p:nvPr>
        </p:nvSpPr>
        <p:spPr bwMode="auto">
          <a:xfrm>
            <a:off x="103188" y="1320800"/>
            <a:ext cx="8920162" cy="668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1" indent="0">
              <a:buFontTx/>
              <a:buNone/>
            </a:pPr>
            <a:r>
              <a:rPr lang="de-DE" altLang="de-DE" sz="1600" b="1" dirty="0"/>
              <a:t>Seminarablauf: </a:t>
            </a:r>
            <a:endParaRPr lang="de-DE" altLang="de-DE" dirty="0"/>
          </a:p>
        </p:txBody>
      </p:sp>
      <p:sp>
        <p:nvSpPr>
          <p:cNvPr id="40" name="Rechteck 39"/>
          <p:cNvSpPr/>
          <p:nvPr/>
        </p:nvSpPr>
        <p:spPr>
          <a:xfrm>
            <a:off x="0" y="446632"/>
            <a:ext cx="9144000" cy="5213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34000">
                <a:srgbClr val="A9CBE9"/>
              </a:gs>
              <a:gs pos="8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Inhaltsplatzhalter 2"/>
          <p:cNvSpPr txBox="1">
            <a:spLocks/>
          </p:cNvSpPr>
          <p:nvPr/>
        </p:nvSpPr>
        <p:spPr>
          <a:xfrm>
            <a:off x="340822" y="132395"/>
            <a:ext cx="8412480" cy="54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Steckbrief W-Seminar: „</a:t>
            </a:r>
            <a:r>
              <a:rPr kumimoji="0" lang="de-DE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Schüler:innen</a:t>
            </a: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 erforschen den regionalen Klimawandel in Bayern“</a:t>
            </a:r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032" y="6367515"/>
            <a:ext cx="1024343" cy="401922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29" y="6392442"/>
            <a:ext cx="1333850" cy="316351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3519" y="6485922"/>
            <a:ext cx="1147086" cy="238374"/>
          </a:xfrm>
          <a:prstGeom prst="rect">
            <a:avLst/>
          </a:prstGeom>
        </p:spPr>
      </p:pic>
      <p:grpSp>
        <p:nvGrpSpPr>
          <p:cNvPr id="48" name="Gruppieren 47"/>
          <p:cNvGrpSpPr>
            <a:grpSpLocks noChangeAspect="1"/>
          </p:cNvGrpSpPr>
          <p:nvPr/>
        </p:nvGrpSpPr>
        <p:grpSpPr>
          <a:xfrm>
            <a:off x="3247541" y="1047048"/>
            <a:ext cx="2966256" cy="4899348"/>
            <a:chOff x="3008687" y="320040"/>
            <a:chExt cx="3570810" cy="5897880"/>
          </a:xfrm>
        </p:grpSpPr>
        <p:sp>
          <p:nvSpPr>
            <p:cNvPr id="49" name="Geschweifte Klammer rechts 1"/>
            <p:cNvSpPr>
              <a:spLocks/>
            </p:cNvSpPr>
            <p:nvPr/>
          </p:nvSpPr>
          <p:spPr bwMode="auto">
            <a:xfrm>
              <a:off x="6172200" y="4226661"/>
              <a:ext cx="101753" cy="1686549"/>
            </a:xfrm>
            <a:prstGeom prst="rightBrace">
              <a:avLst>
                <a:gd name="adj1" fmla="val 8354"/>
                <a:gd name="adj2" fmla="val 50000"/>
              </a:avLst>
            </a:prstGeom>
            <a:noFill/>
            <a:ln w="19050" algn="ctr">
              <a:solidFill>
                <a:srgbClr val="2443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  <p:sp>
          <p:nvSpPr>
            <p:cNvPr id="50" name="Rechteck 49"/>
            <p:cNvSpPr/>
            <p:nvPr/>
          </p:nvSpPr>
          <p:spPr>
            <a:xfrm>
              <a:off x="3008687" y="320040"/>
              <a:ext cx="2652972" cy="5897880"/>
            </a:xfrm>
            <a:prstGeom prst="rect">
              <a:avLst/>
            </a:prstGeom>
            <a:solidFill>
              <a:srgbClr val="D7EAF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51" name="Pfeil nach unten 50"/>
            <p:cNvSpPr/>
            <p:nvPr/>
          </p:nvSpPr>
          <p:spPr bwMode="auto">
            <a:xfrm>
              <a:off x="4789170" y="320040"/>
              <a:ext cx="1744980" cy="5897880"/>
            </a:xfrm>
            <a:prstGeom prst="downArrow">
              <a:avLst/>
            </a:prstGeom>
            <a:gradFill flip="none" rotWithShape="1">
              <a:gsLst>
                <a:gs pos="49600">
                  <a:srgbClr val="2D677F"/>
                </a:gs>
                <a:gs pos="0">
                  <a:srgbClr val="368AA4"/>
                </a:gs>
                <a:gs pos="100000">
                  <a:srgbClr val="24435A"/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3305" tIns="31652" rIns="63305" bIns="31652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2" name="Textfeld 51"/>
            <p:cNvSpPr txBox="1">
              <a:spLocks noChangeArrowheads="1"/>
            </p:cNvSpPr>
            <p:nvPr/>
          </p:nvSpPr>
          <p:spPr bwMode="auto">
            <a:xfrm>
              <a:off x="3020746" y="358141"/>
              <a:ext cx="1969578" cy="27787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en-GB" altLang="de-DE" sz="900" b="1" dirty="0" err="1">
                  <a:latin typeface="+mn-lt"/>
                </a:rPr>
                <a:t>Grundlagen</a:t>
              </a:r>
              <a:r>
                <a:rPr lang="en-GB" altLang="de-DE" sz="900" b="1" dirty="0">
                  <a:latin typeface="+mn-lt"/>
                </a:rPr>
                <a:t> </a:t>
              </a:r>
              <a:r>
                <a:rPr lang="en-GB" altLang="de-DE" sz="900" b="1" dirty="0" err="1">
                  <a:latin typeface="+mn-lt"/>
                </a:rPr>
                <a:t>zum</a:t>
              </a:r>
              <a:r>
                <a:rPr lang="en-GB" altLang="de-DE" sz="900" b="1" dirty="0">
                  <a:latin typeface="+mn-lt"/>
                </a:rPr>
                <a:t> </a:t>
              </a:r>
              <a:r>
                <a:rPr lang="en-GB" altLang="de-DE" sz="900" b="1" dirty="0" err="1">
                  <a:latin typeface="+mn-lt"/>
                </a:rPr>
                <a:t>Klimawandel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3" name="Textfeld 18"/>
            <p:cNvSpPr txBox="1">
              <a:spLocks noChangeArrowheads="1"/>
            </p:cNvSpPr>
            <p:nvPr/>
          </p:nvSpPr>
          <p:spPr bwMode="auto">
            <a:xfrm>
              <a:off x="3021887" y="1222650"/>
              <a:ext cx="1968437" cy="444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en-GB" altLang="de-DE" sz="900" b="1" dirty="0" err="1">
                  <a:latin typeface="+mn-lt"/>
                </a:rPr>
                <a:t>Fragefindung</a:t>
              </a:r>
              <a:r>
                <a:rPr lang="en-GB" altLang="de-DE" sz="900" b="1" dirty="0">
                  <a:latin typeface="+mn-lt"/>
                </a:rPr>
                <a:t> und </a:t>
              </a:r>
              <a:r>
                <a:rPr lang="en-GB" altLang="de-DE" sz="900" b="1" dirty="0" err="1">
                  <a:latin typeface="+mn-lt"/>
                </a:rPr>
                <a:t>Forschungsplanung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4" name="Textfeld 18"/>
            <p:cNvSpPr txBox="1">
              <a:spLocks noChangeArrowheads="1"/>
            </p:cNvSpPr>
            <p:nvPr/>
          </p:nvSpPr>
          <p:spPr bwMode="auto">
            <a:xfrm>
              <a:off x="3009831" y="2302288"/>
              <a:ext cx="1790456" cy="27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de-DE" altLang="de-DE" sz="900" b="1" dirty="0">
                  <a:latin typeface="+mn-lt"/>
                </a:rPr>
                <a:t>Feldforschung</a:t>
              </a:r>
            </a:p>
          </p:txBody>
        </p:sp>
        <p:sp>
          <p:nvSpPr>
            <p:cNvPr id="55" name="Textfeld 19"/>
            <p:cNvSpPr txBox="1">
              <a:spLocks noChangeArrowheads="1"/>
            </p:cNvSpPr>
            <p:nvPr/>
          </p:nvSpPr>
          <p:spPr bwMode="auto">
            <a:xfrm>
              <a:off x="3010405" y="3244328"/>
              <a:ext cx="1792737" cy="27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en-GB" altLang="de-DE" sz="900" b="1" dirty="0" err="1">
                  <a:latin typeface="+mn-lt"/>
                </a:rPr>
                <a:t>Zwischenpräsentation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6" name="Textfeld 21"/>
            <p:cNvSpPr txBox="1">
              <a:spLocks noChangeArrowheads="1"/>
            </p:cNvSpPr>
            <p:nvPr/>
          </p:nvSpPr>
          <p:spPr bwMode="auto">
            <a:xfrm>
              <a:off x="3008691" y="4081404"/>
              <a:ext cx="1791596" cy="444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en-GB" altLang="de-DE" sz="900" b="1" dirty="0" err="1">
                  <a:latin typeface="+mn-lt"/>
                </a:rPr>
                <a:t>Denk</a:t>
              </a:r>
              <a:r>
                <a:rPr lang="en-GB" altLang="de-DE" sz="900" b="1" dirty="0">
                  <a:latin typeface="+mn-lt"/>
                </a:rPr>
                <a:t>- und </a:t>
              </a:r>
              <a:r>
                <a:rPr lang="en-GB" altLang="de-DE" sz="900" b="1" dirty="0" err="1">
                  <a:latin typeface="+mn-lt"/>
                </a:rPr>
                <a:t>Schreibwerkstatt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7" name="Textfeld 21"/>
            <p:cNvSpPr txBox="1">
              <a:spLocks noChangeArrowheads="1"/>
            </p:cNvSpPr>
            <p:nvPr/>
          </p:nvSpPr>
          <p:spPr bwMode="auto">
            <a:xfrm>
              <a:off x="3008689" y="4863584"/>
              <a:ext cx="1791596" cy="444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48" charset="-128"/>
                </a:defRPr>
              </a:lvl9pPr>
            </a:lstStyle>
            <a:p>
              <a:pPr>
                <a:defRPr/>
              </a:pPr>
              <a:r>
                <a:rPr lang="en-GB" altLang="de-DE" sz="900" b="1" dirty="0" err="1">
                  <a:latin typeface="+mn-lt"/>
                </a:rPr>
                <a:t>Abgabe</a:t>
              </a:r>
              <a:r>
                <a:rPr lang="en-GB" altLang="de-DE" sz="900" b="1" dirty="0">
                  <a:latin typeface="+mn-lt"/>
                </a:rPr>
                <a:t> </a:t>
              </a:r>
              <a:r>
                <a:rPr lang="en-GB" altLang="de-DE" sz="900" b="1" dirty="0" err="1">
                  <a:latin typeface="+mn-lt"/>
                </a:rPr>
                <a:t>Seminararbeit</a:t>
              </a:r>
              <a:r>
                <a:rPr lang="en-GB" altLang="de-DE" sz="900" b="1" dirty="0">
                  <a:latin typeface="+mn-lt"/>
                </a:rPr>
                <a:t> &amp; </a:t>
              </a:r>
              <a:r>
                <a:rPr lang="en-GB" altLang="de-DE" sz="900" b="1" dirty="0" err="1">
                  <a:latin typeface="+mn-lt"/>
                </a:rPr>
                <a:t>Vorbereitung</a:t>
              </a:r>
              <a:r>
                <a:rPr lang="en-GB" altLang="de-DE" sz="900" b="1" dirty="0">
                  <a:latin typeface="+mn-lt"/>
                </a:rPr>
                <a:t> </a:t>
              </a:r>
              <a:r>
                <a:rPr lang="en-GB" altLang="de-DE" sz="900" b="1" dirty="0" err="1">
                  <a:latin typeface="+mn-lt"/>
                </a:rPr>
                <a:t>Präsentation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8" name="Textfeld 21"/>
            <p:cNvSpPr txBox="1">
              <a:spLocks noChangeArrowheads="1"/>
            </p:cNvSpPr>
            <p:nvPr/>
          </p:nvSpPr>
          <p:spPr bwMode="auto">
            <a:xfrm>
              <a:off x="3008687" y="5696131"/>
              <a:ext cx="1791598" cy="277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900" b="1" dirty="0">
                  <a:latin typeface="+mn-lt"/>
                </a:rPr>
                <a:t>Abschlusspräsentation</a:t>
              </a:r>
              <a:endParaRPr lang="en-GB" altLang="de-DE" sz="900" b="1" dirty="0">
                <a:latin typeface="+mn-lt"/>
              </a:endParaRPr>
            </a:p>
          </p:txBody>
        </p:sp>
        <p:sp>
          <p:nvSpPr>
            <p:cNvPr id="59" name="Textfeld 21"/>
            <p:cNvSpPr txBox="1">
              <a:spLocks noChangeArrowheads="1"/>
            </p:cNvSpPr>
            <p:nvPr/>
          </p:nvSpPr>
          <p:spPr bwMode="auto">
            <a:xfrm>
              <a:off x="5225175" y="3149276"/>
              <a:ext cx="886779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Jul.</a:t>
              </a:r>
            </a:p>
          </p:txBody>
        </p:sp>
        <p:sp>
          <p:nvSpPr>
            <p:cNvPr id="60" name="Textfeld 21"/>
            <p:cNvSpPr txBox="1">
              <a:spLocks noChangeArrowheads="1"/>
            </p:cNvSpPr>
            <p:nvPr/>
          </p:nvSpPr>
          <p:spPr bwMode="auto">
            <a:xfrm>
              <a:off x="5232082" y="1199718"/>
              <a:ext cx="872965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Jan.</a:t>
              </a:r>
            </a:p>
          </p:txBody>
        </p:sp>
        <p:sp>
          <p:nvSpPr>
            <p:cNvPr id="61" name="Textfeld 21"/>
            <p:cNvSpPr txBox="1">
              <a:spLocks noChangeArrowheads="1"/>
            </p:cNvSpPr>
            <p:nvPr/>
          </p:nvSpPr>
          <p:spPr bwMode="auto">
            <a:xfrm>
              <a:off x="5232082" y="2210557"/>
              <a:ext cx="872967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Mar.</a:t>
              </a:r>
            </a:p>
          </p:txBody>
        </p:sp>
        <p:sp>
          <p:nvSpPr>
            <p:cNvPr id="62" name="Textfeld 21"/>
            <p:cNvSpPr txBox="1">
              <a:spLocks noChangeArrowheads="1"/>
            </p:cNvSpPr>
            <p:nvPr/>
          </p:nvSpPr>
          <p:spPr bwMode="auto">
            <a:xfrm>
              <a:off x="5232082" y="320040"/>
              <a:ext cx="872965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Sept.</a:t>
              </a:r>
            </a:p>
          </p:txBody>
        </p:sp>
        <p:sp>
          <p:nvSpPr>
            <p:cNvPr id="63" name="Textfeld 62"/>
            <p:cNvSpPr txBox="1">
              <a:spLocks noChangeArrowheads="1"/>
            </p:cNvSpPr>
            <p:nvPr/>
          </p:nvSpPr>
          <p:spPr bwMode="auto">
            <a:xfrm>
              <a:off x="5232082" y="4060109"/>
              <a:ext cx="872966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Sept.</a:t>
              </a:r>
            </a:p>
          </p:txBody>
        </p:sp>
        <p:sp>
          <p:nvSpPr>
            <p:cNvPr id="64" name="Textfeld 63"/>
            <p:cNvSpPr txBox="1">
              <a:spLocks noChangeArrowheads="1"/>
            </p:cNvSpPr>
            <p:nvPr/>
          </p:nvSpPr>
          <p:spPr bwMode="auto">
            <a:xfrm>
              <a:off x="5232082" y="4895548"/>
              <a:ext cx="872967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Nov.</a:t>
              </a:r>
            </a:p>
          </p:txBody>
        </p:sp>
        <p:sp>
          <p:nvSpPr>
            <p:cNvPr id="65" name="Textfeld 21"/>
            <p:cNvSpPr txBox="1">
              <a:spLocks noChangeArrowheads="1"/>
            </p:cNvSpPr>
            <p:nvPr/>
          </p:nvSpPr>
          <p:spPr bwMode="auto">
            <a:xfrm>
              <a:off x="5232080" y="5638800"/>
              <a:ext cx="872967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chemeClr val="bg1"/>
                  </a:solidFill>
                  <a:latin typeface="+mn-lt"/>
                </a:rPr>
                <a:t>Feb.</a:t>
              </a:r>
            </a:p>
          </p:txBody>
        </p:sp>
        <p:cxnSp>
          <p:nvCxnSpPr>
            <p:cNvPr id="66" name="Gerader Verbinder 65"/>
            <p:cNvCxnSpPr>
              <a:stCxn id="62" idx="2"/>
              <a:endCxn id="60" idx="0"/>
            </p:cNvCxnSpPr>
            <p:nvPr/>
          </p:nvCxnSpPr>
          <p:spPr>
            <a:xfrm>
              <a:off x="5668564" y="653494"/>
              <a:ext cx="0" cy="546224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/>
            <p:cNvCxnSpPr>
              <a:stCxn id="61" idx="0"/>
              <a:endCxn id="60" idx="2"/>
            </p:cNvCxnSpPr>
            <p:nvPr/>
          </p:nvCxnSpPr>
          <p:spPr>
            <a:xfrm flipH="1" flipV="1">
              <a:off x="5668564" y="1533171"/>
              <a:ext cx="1" cy="677386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>
              <a:stCxn id="59" idx="0"/>
              <a:endCxn id="61" idx="2"/>
            </p:cNvCxnSpPr>
            <p:nvPr/>
          </p:nvCxnSpPr>
          <p:spPr>
            <a:xfrm flipV="1">
              <a:off x="5668565" y="2544011"/>
              <a:ext cx="0" cy="605264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r Verbinder 68"/>
            <p:cNvCxnSpPr>
              <a:stCxn id="63" idx="0"/>
              <a:endCxn id="59" idx="2"/>
            </p:cNvCxnSpPr>
            <p:nvPr/>
          </p:nvCxnSpPr>
          <p:spPr>
            <a:xfrm flipV="1">
              <a:off x="5668565" y="3482730"/>
              <a:ext cx="0" cy="577379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r Verbinder 69"/>
            <p:cNvCxnSpPr>
              <a:stCxn id="64" idx="0"/>
              <a:endCxn id="63" idx="2"/>
            </p:cNvCxnSpPr>
            <p:nvPr/>
          </p:nvCxnSpPr>
          <p:spPr>
            <a:xfrm flipV="1">
              <a:off x="5668565" y="4393563"/>
              <a:ext cx="0" cy="501985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r Verbinder 70"/>
            <p:cNvCxnSpPr>
              <a:stCxn id="65" idx="0"/>
              <a:endCxn id="64" idx="2"/>
            </p:cNvCxnSpPr>
            <p:nvPr/>
          </p:nvCxnSpPr>
          <p:spPr>
            <a:xfrm flipV="1">
              <a:off x="5668564" y="5229002"/>
              <a:ext cx="1" cy="409798"/>
            </a:xfrm>
            <a:prstGeom prst="line">
              <a:avLst/>
            </a:prstGeom>
            <a:ln w="127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Geschweifte Klammer rechts 1"/>
            <p:cNvSpPr>
              <a:spLocks/>
            </p:cNvSpPr>
            <p:nvPr/>
          </p:nvSpPr>
          <p:spPr bwMode="auto">
            <a:xfrm>
              <a:off x="6172201" y="358139"/>
              <a:ext cx="101752" cy="1965961"/>
            </a:xfrm>
            <a:prstGeom prst="rightBrace">
              <a:avLst>
                <a:gd name="adj1" fmla="val 8282"/>
                <a:gd name="adj2" fmla="val 50000"/>
              </a:avLst>
            </a:prstGeom>
            <a:noFill/>
            <a:ln w="19050" algn="ctr">
              <a:solidFill>
                <a:srgbClr val="368AA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  <p:sp>
          <p:nvSpPr>
            <p:cNvPr id="73" name="Textfeld 1"/>
            <p:cNvSpPr txBox="1">
              <a:spLocks noChangeArrowheads="1"/>
            </p:cNvSpPr>
            <p:nvPr/>
          </p:nvSpPr>
          <p:spPr bwMode="auto">
            <a:xfrm rot="5400000">
              <a:off x="6109913" y="1197091"/>
              <a:ext cx="588276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200" b="1" dirty="0">
                  <a:solidFill>
                    <a:srgbClr val="368AA4"/>
                  </a:solidFill>
                  <a:latin typeface="+mn-lt"/>
                </a:rPr>
                <a:t>12/1</a:t>
              </a:r>
              <a:endParaRPr lang="de-DE" altLang="de-DE" b="1" dirty="0">
                <a:solidFill>
                  <a:srgbClr val="368AA4"/>
                </a:solidFill>
                <a:latin typeface="+mn-lt"/>
              </a:endParaRPr>
            </a:p>
          </p:txBody>
        </p:sp>
        <p:sp>
          <p:nvSpPr>
            <p:cNvPr id="74" name="Geschweifte Klammer rechts 1"/>
            <p:cNvSpPr>
              <a:spLocks/>
            </p:cNvSpPr>
            <p:nvPr/>
          </p:nvSpPr>
          <p:spPr bwMode="auto">
            <a:xfrm>
              <a:off x="6172201" y="2367743"/>
              <a:ext cx="101752" cy="1826985"/>
            </a:xfrm>
            <a:prstGeom prst="rightBrace">
              <a:avLst>
                <a:gd name="adj1" fmla="val 8327"/>
                <a:gd name="adj2" fmla="val 50000"/>
              </a:avLst>
            </a:prstGeom>
            <a:noFill/>
            <a:ln w="19050" algn="ctr">
              <a:solidFill>
                <a:srgbClr val="2D67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solidFill>
                  <a:srgbClr val="388851"/>
                </a:solidFill>
                <a:latin typeface="+mn-lt"/>
              </a:endParaRPr>
            </a:p>
          </p:txBody>
        </p:sp>
        <p:sp>
          <p:nvSpPr>
            <p:cNvPr id="75" name="Textfeld 39"/>
            <p:cNvSpPr txBox="1">
              <a:spLocks noChangeArrowheads="1"/>
            </p:cNvSpPr>
            <p:nvPr/>
          </p:nvSpPr>
          <p:spPr bwMode="auto">
            <a:xfrm rot="5400000">
              <a:off x="6116574" y="3134448"/>
              <a:ext cx="592388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200" b="1" dirty="0">
                  <a:solidFill>
                    <a:srgbClr val="2D677F"/>
                  </a:solidFill>
                  <a:latin typeface="+mn-lt"/>
                </a:rPr>
                <a:t>12/2</a:t>
              </a:r>
              <a:endParaRPr lang="de-DE" altLang="de-DE" sz="2000" b="1" dirty="0">
                <a:solidFill>
                  <a:srgbClr val="2D677F"/>
                </a:solidFill>
                <a:latin typeface="+mn-lt"/>
              </a:endParaRPr>
            </a:p>
          </p:txBody>
        </p:sp>
        <p:sp>
          <p:nvSpPr>
            <p:cNvPr id="76" name="Textfeld 40"/>
            <p:cNvSpPr txBox="1">
              <a:spLocks noChangeArrowheads="1"/>
            </p:cNvSpPr>
            <p:nvPr/>
          </p:nvSpPr>
          <p:spPr bwMode="auto">
            <a:xfrm rot="5400000">
              <a:off x="6090990" y="4928806"/>
              <a:ext cx="643559" cy="333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de-DE" altLang="de-DE" sz="1200" b="1" dirty="0">
                  <a:solidFill>
                    <a:srgbClr val="24435A"/>
                  </a:solidFill>
                  <a:latin typeface="+mn-lt"/>
                </a:rPr>
                <a:t>13/1</a:t>
              </a:r>
              <a:endParaRPr lang="de-DE" altLang="de-DE" sz="2000" b="1" dirty="0">
                <a:solidFill>
                  <a:srgbClr val="24435A"/>
                </a:solidFill>
                <a:latin typeface="+mn-lt"/>
              </a:endParaRPr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2668209" y="870028"/>
            <a:ext cx="485112" cy="4219874"/>
            <a:chOff x="8562927" y="925444"/>
            <a:chExt cx="485112" cy="4219874"/>
          </a:xfrm>
        </p:grpSpPr>
        <p:sp>
          <p:nvSpPr>
            <p:cNvPr id="78" name="Geschweifte Klammer rechts 1"/>
            <p:cNvSpPr>
              <a:spLocks/>
            </p:cNvSpPr>
            <p:nvPr/>
          </p:nvSpPr>
          <p:spPr bwMode="auto">
            <a:xfrm flipH="1">
              <a:off x="8841406" y="1117640"/>
              <a:ext cx="206633" cy="715569"/>
            </a:xfrm>
            <a:prstGeom prst="rightBrace">
              <a:avLst>
                <a:gd name="adj1" fmla="val 8282"/>
                <a:gd name="adj2" fmla="val 50000"/>
              </a:avLst>
            </a:prstGeom>
            <a:noFill/>
            <a:ln w="19050" algn="ctr">
              <a:solidFill>
                <a:srgbClr val="FC6A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  <p:sp>
          <p:nvSpPr>
            <p:cNvPr id="79" name="Textfeld 1"/>
            <p:cNvSpPr txBox="1">
              <a:spLocks noChangeArrowheads="1"/>
            </p:cNvSpPr>
            <p:nvPr/>
          </p:nvSpPr>
          <p:spPr bwMode="auto">
            <a:xfrm rot="16200000">
              <a:off x="8179386" y="1308985"/>
              <a:ext cx="10440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rgbClr val="FC6A42"/>
                  </a:solidFill>
                  <a:latin typeface="+mn-lt"/>
                </a:rPr>
                <a:t>Phase  A+B</a:t>
              </a:r>
              <a:endParaRPr lang="de-DE" altLang="de-DE" b="1" dirty="0">
                <a:solidFill>
                  <a:srgbClr val="FC6A42"/>
                </a:solidFill>
                <a:latin typeface="+mn-lt"/>
              </a:endParaRPr>
            </a:p>
          </p:txBody>
        </p:sp>
        <p:sp>
          <p:nvSpPr>
            <p:cNvPr id="80" name="Textfeld 1"/>
            <p:cNvSpPr txBox="1">
              <a:spLocks noChangeArrowheads="1"/>
            </p:cNvSpPr>
            <p:nvPr/>
          </p:nvSpPr>
          <p:spPr bwMode="auto">
            <a:xfrm rot="16200000">
              <a:off x="8182509" y="2161766"/>
              <a:ext cx="10440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rgbClr val="FC6A42"/>
                  </a:solidFill>
                  <a:latin typeface="+mn-lt"/>
                </a:rPr>
                <a:t>Phase  C</a:t>
              </a:r>
              <a:endParaRPr lang="de-DE" altLang="de-DE" b="1" dirty="0">
                <a:solidFill>
                  <a:srgbClr val="FC6A42"/>
                </a:solidFill>
                <a:latin typeface="+mn-lt"/>
              </a:endParaRPr>
            </a:p>
          </p:txBody>
        </p:sp>
        <p:sp>
          <p:nvSpPr>
            <p:cNvPr id="81" name="Textfeld 1"/>
            <p:cNvSpPr txBox="1">
              <a:spLocks noChangeArrowheads="1"/>
            </p:cNvSpPr>
            <p:nvPr/>
          </p:nvSpPr>
          <p:spPr bwMode="auto">
            <a:xfrm rot="16200000">
              <a:off x="8197549" y="3252607"/>
              <a:ext cx="10440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rgbClr val="FC6A42"/>
                  </a:solidFill>
                  <a:latin typeface="+mn-lt"/>
                </a:rPr>
                <a:t>Phase  D</a:t>
              </a:r>
              <a:endParaRPr lang="de-DE" altLang="de-DE" b="1" dirty="0">
                <a:solidFill>
                  <a:srgbClr val="FC6A42"/>
                </a:solidFill>
                <a:latin typeface="+mn-lt"/>
              </a:endParaRPr>
            </a:p>
          </p:txBody>
        </p:sp>
        <p:sp>
          <p:nvSpPr>
            <p:cNvPr id="82" name="Textfeld 1"/>
            <p:cNvSpPr txBox="1">
              <a:spLocks noChangeArrowheads="1"/>
            </p:cNvSpPr>
            <p:nvPr/>
          </p:nvSpPr>
          <p:spPr bwMode="auto">
            <a:xfrm rot="16200000">
              <a:off x="8197548" y="4484777"/>
              <a:ext cx="104408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de-DE" altLang="de-DE" sz="1200" b="1" dirty="0">
                  <a:solidFill>
                    <a:srgbClr val="FC6A42"/>
                  </a:solidFill>
                  <a:latin typeface="+mn-lt"/>
                </a:rPr>
                <a:t>Phase  E</a:t>
              </a:r>
              <a:endParaRPr lang="de-DE" altLang="de-DE" b="1" dirty="0">
                <a:solidFill>
                  <a:srgbClr val="FC6A42"/>
                </a:solidFill>
                <a:latin typeface="+mn-lt"/>
              </a:endParaRPr>
            </a:p>
          </p:txBody>
        </p:sp>
        <p:sp>
          <p:nvSpPr>
            <p:cNvPr id="83" name="Geschweifte Klammer rechts 1"/>
            <p:cNvSpPr>
              <a:spLocks/>
            </p:cNvSpPr>
            <p:nvPr/>
          </p:nvSpPr>
          <p:spPr bwMode="auto">
            <a:xfrm flipH="1">
              <a:off x="8841405" y="1870602"/>
              <a:ext cx="206633" cy="802307"/>
            </a:xfrm>
            <a:prstGeom prst="rightBrace">
              <a:avLst>
                <a:gd name="adj1" fmla="val 8282"/>
                <a:gd name="adj2" fmla="val 50000"/>
              </a:avLst>
            </a:prstGeom>
            <a:noFill/>
            <a:ln w="19050" algn="ctr">
              <a:solidFill>
                <a:srgbClr val="FC6A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  <p:sp>
          <p:nvSpPr>
            <p:cNvPr id="84" name="Geschweifte Klammer rechts 1"/>
            <p:cNvSpPr>
              <a:spLocks/>
            </p:cNvSpPr>
            <p:nvPr/>
          </p:nvSpPr>
          <p:spPr bwMode="auto">
            <a:xfrm flipH="1">
              <a:off x="8838399" y="2711174"/>
              <a:ext cx="206633" cy="1498152"/>
            </a:xfrm>
            <a:prstGeom prst="rightBrace">
              <a:avLst>
                <a:gd name="adj1" fmla="val 8282"/>
                <a:gd name="adj2" fmla="val 50000"/>
              </a:avLst>
            </a:prstGeom>
            <a:noFill/>
            <a:ln w="19050" algn="ctr">
              <a:solidFill>
                <a:srgbClr val="FC6A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  <p:sp>
          <p:nvSpPr>
            <p:cNvPr id="85" name="Geschweifte Klammer rechts 1"/>
            <p:cNvSpPr>
              <a:spLocks/>
            </p:cNvSpPr>
            <p:nvPr/>
          </p:nvSpPr>
          <p:spPr bwMode="auto">
            <a:xfrm flipH="1">
              <a:off x="8838424" y="4250442"/>
              <a:ext cx="206608" cy="729399"/>
            </a:xfrm>
            <a:prstGeom prst="rightBrace">
              <a:avLst>
                <a:gd name="adj1" fmla="val 8282"/>
                <a:gd name="adj2" fmla="val 50000"/>
              </a:avLst>
            </a:prstGeom>
            <a:noFill/>
            <a:ln w="19050" algn="ctr">
              <a:solidFill>
                <a:srgbClr val="FC6A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de-DE" altLang="de-DE">
                <a:latin typeface="+mn-lt"/>
              </a:endParaRPr>
            </a:p>
          </p:txBody>
        </p:sp>
      </p:grpSp>
      <p:sp>
        <p:nvSpPr>
          <p:cNvPr id="86" name="Geschweifte Klammer rechts 1"/>
          <p:cNvSpPr>
            <a:spLocks/>
          </p:cNvSpPr>
          <p:nvPr/>
        </p:nvSpPr>
        <p:spPr bwMode="auto">
          <a:xfrm flipH="1">
            <a:off x="2943706" y="4964485"/>
            <a:ext cx="206608" cy="981911"/>
          </a:xfrm>
          <a:prstGeom prst="rightBrace">
            <a:avLst>
              <a:gd name="adj1" fmla="val 8282"/>
              <a:gd name="adj2" fmla="val 50000"/>
            </a:avLst>
          </a:prstGeom>
          <a:noFill/>
          <a:ln w="19050" algn="ctr">
            <a:solidFill>
              <a:srgbClr val="FC6A4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>
              <a:latin typeface="+mn-lt"/>
            </a:endParaRPr>
          </a:p>
        </p:txBody>
      </p:sp>
      <p:sp>
        <p:nvSpPr>
          <p:cNvPr id="87" name="Textfeld 1"/>
          <p:cNvSpPr txBox="1">
            <a:spLocks noChangeArrowheads="1"/>
          </p:cNvSpPr>
          <p:nvPr/>
        </p:nvSpPr>
        <p:spPr bwMode="auto">
          <a:xfrm rot="16200000">
            <a:off x="2301395" y="5319738"/>
            <a:ext cx="1044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1200" b="1" dirty="0">
                <a:solidFill>
                  <a:srgbClr val="FC6A42"/>
                </a:solidFill>
                <a:latin typeface="+mn-lt"/>
              </a:rPr>
              <a:t>Phase  F</a:t>
            </a:r>
            <a:endParaRPr lang="de-DE" altLang="de-DE" b="1" dirty="0">
              <a:solidFill>
                <a:srgbClr val="FC6A4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655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/>
          <p:cNvSpPr/>
          <p:nvPr/>
        </p:nvSpPr>
        <p:spPr>
          <a:xfrm>
            <a:off x="0" y="446632"/>
            <a:ext cx="9144000" cy="5213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34000">
                <a:srgbClr val="A9CBE9"/>
              </a:gs>
              <a:gs pos="8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Inhaltsplatzhalter 2"/>
          <p:cNvSpPr txBox="1">
            <a:spLocks/>
          </p:cNvSpPr>
          <p:nvPr/>
        </p:nvSpPr>
        <p:spPr>
          <a:xfrm>
            <a:off x="340822" y="132395"/>
            <a:ext cx="8412480" cy="54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Steckbrief W-Seminar: „</a:t>
            </a:r>
            <a:r>
              <a:rPr kumimoji="0" lang="de-DE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Schüler:innen</a:t>
            </a: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 erforschen den regionalen Klimawandel in Bayern“</a:t>
            </a:r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032" y="6367515"/>
            <a:ext cx="1024343" cy="401922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29" y="6392442"/>
            <a:ext cx="1333850" cy="316351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3519" y="6485922"/>
            <a:ext cx="1147086" cy="238374"/>
          </a:xfrm>
          <a:prstGeom prst="rect">
            <a:avLst/>
          </a:prstGeom>
        </p:spPr>
      </p:pic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58246"/>
              </p:ext>
            </p:extLst>
          </p:nvPr>
        </p:nvGraphicFramePr>
        <p:xfrm>
          <a:off x="340822" y="813003"/>
          <a:ext cx="4206240" cy="530885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1773173932"/>
                    </a:ext>
                  </a:extLst>
                </a:gridCol>
              </a:tblGrid>
              <a:tr h="628856">
                <a:tc>
                  <a:txBody>
                    <a:bodyPr/>
                    <a:lstStyle/>
                    <a:p>
                      <a:r>
                        <a:rPr lang="de-DE" sz="1200" dirty="0"/>
                        <a:t>Themenfelder, die die </a:t>
                      </a:r>
                      <a:r>
                        <a:rPr lang="de-DE" sz="1200" dirty="0" err="1"/>
                        <a:t>Schüler:innen</a:t>
                      </a:r>
                      <a:r>
                        <a:rPr lang="de-DE" sz="1200" dirty="0"/>
                        <a:t> anhand der interaktiven Lernmodule erschließen: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961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Allgemeine Grundlagen zum Klimawandel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5123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Auswirkungen des Klimawandels auf Waldökosysteme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5123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Klimabedingte Änderungen der Pollenbelastung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28892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Phänologie als Bioindikator für den Klimawandel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6176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Auswirkungen des Klimawandels auf die Lufthygiene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5626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Bedeutung</a:t>
                      </a:r>
                      <a:r>
                        <a:rPr lang="de-DE" sz="1200" baseline="0" dirty="0"/>
                        <a:t> des Klimawandels für die Landwirtschaft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652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/>
                        <a:t>Auswirkungen des Klimawandels auf Gewässer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7682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/>
                        <a:t>Bedeutung des Klimawandels für Böden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6171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aseline="0" dirty="0"/>
                        <a:t>Verschiebung von Baumgrenzen durch den Klimawandel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65054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Beeinflussung von Tieren</a:t>
                      </a:r>
                      <a:r>
                        <a:rPr lang="de-DE" sz="1200" baseline="0" dirty="0"/>
                        <a:t> durch den Klimawandel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118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Wahrnehmung des Klimawandels</a:t>
                      </a:r>
                      <a:r>
                        <a:rPr lang="de-DE" sz="1200" baseline="0" dirty="0"/>
                        <a:t> in der Gesellschaft 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7404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Regionale Überlegungen zum Klimaschutz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7770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Wohnen,</a:t>
                      </a:r>
                      <a:r>
                        <a:rPr lang="de-DE" sz="1200" baseline="0" dirty="0"/>
                        <a:t> Leben und Arbeiten im Zeichen des Klimawandels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887468"/>
                  </a:ext>
                </a:extLst>
              </a:tr>
            </a:tbl>
          </a:graphicData>
        </a:graphic>
      </p:graphicFrame>
      <p:graphicFrame>
        <p:nvGraphicFramePr>
          <p:cNvPr id="48" name="Tabel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235077"/>
              </p:ext>
            </p:extLst>
          </p:nvPr>
        </p:nvGraphicFramePr>
        <p:xfrm>
          <a:off x="4657899" y="813000"/>
          <a:ext cx="4206240" cy="468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240">
                  <a:extLst>
                    <a:ext uri="{9D8B030D-6E8A-4147-A177-3AD203B41FA5}">
                      <a16:colId xmlns:a16="http://schemas.microsoft.com/office/drawing/2014/main" val="1781902796"/>
                    </a:ext>
                  </a:extLst>
                </a:gridCol>
              </a:tblGrid>
              <a:tr h="628856">
                <a:tc>
                  <a:txBody>
                    <a:bodyPr/>
                    <a:lstStyle/>
                    <a:p>
                      <a:r>
                        <a:rPr lang="de-DE" sz="1200" dirty="0"/>
                        <a:t>Methoden forschenden Lernens, die die </a:t>
                      </a:r>
                      <a:r>
                        <a:rPr lang="de-DE" sz="1200" dirty="0" err="1"/>
                        <a:t>Schüler:innen</a:t>
                      </a:r>
                      <a:r>
                        <a:rPr lang="de-DE" sz="1200" dirty="0"/>
                        <a:t> in Lernmodulen kennenlernen: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59612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Durchführung</a:t>
                      </a:r>
                      <a:r>
                        <a:rPr lang="de-DE" sz="1200" baseline="0" dirty="0"/>
                        <a:t> von qualitativen Interviews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5123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Quantitative Fragebogenstudien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51238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Pollenanalyse</a:t>
                      </a:r>
                      <a:r>
                        <a:rPr lang="de-DE" sz="1200" baseline="0" dirty="0"/>
                        <a:t> unter dem Mikroskop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6176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Datenbank- und Archivrecherche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5626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Kartierung und Zählung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652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Dendrochronologie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96171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Bodenfeuchtemessungen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01732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Gewässergüteuntersuchung anhand von Zeigerorganismen</a:t>
                      </a:r>
                      <a:r>
                        <a:rPr lang="de-DE" sz="1200" baseline="0" dirty="0"/>
                        <a:t> &amp; physikalisch-chemischen Verfahren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4199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Phänologische Beobachtung und Dokumentation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6264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Laborexperimente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0465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de-DE" sz="1200" dirty="0"/>
                        <a:t>Echtzeiterfassung von Klima- und Luftdaten mit</a:t>
                      </a:r>
                      <a:r>
                        <a:rPr lang="de-DE" sz="1200" baseline="0" dirty="0"/>
                        <a:t> der </a:t>
                      </a:r>
                      <a:r>
                        <a:rPr lang="de-DE" sz="1200" i="1" baseline="0" dirty="0" err="1"/>
                        <a:t>senseBox</a:t>
                      </a:r>
                      <a:endParaRPr lang="de-D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957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36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/>
          <p:cNvSpPr/>
          <p:nvPr/>
        </p:nvSpPr>
        <p:spPr>
          <a:xfrm>
            <a:off x="0" y="446632"/>
            <a:ext cx="9144000" cy="52131"/>
          </a:xfrm>
          <a:prstGeom prst="rect">
            <a:avLst/>
          </a:prstGeom>
          <a:gradFill flip="none" rotWithShape="1">
            <a:gsLst>
              <a:gs pos="0">
                <a:srgbClr val="0070C0"/>
              </a:gs>
              <a:gs pos="34000">
                <a:srgbClr val="A9CBE9"/>
              </a:gs>
              <a:gs pos="83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Inhaltsplatzhalter 2"/>
          <p:cNvSpPr txBox="1">
            <a:spLocks/>
          </p:cNvSpPr>
          <p:nvPr/>
        </p:nvSpPr>
        <p:spPr>
          <a:xfrm>
            <a:off x="340822" y="132395"/>
            <a:ext cx="8412480" cy="5413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1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Steckbrief W-Seminar: „</a:t>
            </a:r>
            <a:r>
              <a:rPr kumimoji="0" lang="de-DE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Schüler:innen</a:t>
            </a: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gency FB" panose="020B0503020202020204" pitchFamily="34" charset="0"/>
                <a:ea typeface="ＭＳ Ｐゴシック"/>
              </a:rPr>
              <a:t> erforschen den regionalen Klimawandel in Bayern“</a:t>
            </a:r>
          </a:p>
        </p:txBody>
      </p:sp>
      <p:pic>
        <p:nvPicPr>
          <p:cNvPr id="45" name="Grafi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032" y="6367515"/>
            <a:ext cx="1024343" cy="401922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329" y="6392442"/>
            <a:ext cx="1333850" cy="316351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3519" y="6485922"/>
            <a:ext cx="1147086" cy="238374"/>
          </a:xfrm>
          <a:prstGeom prst="rect">
            <a:avLst/>
          </a:prstGeom>
        </p:spPr>
      </p:pic>
      <p:sp>
        <p:nvSpPr>
          <p:cNvPr id="9" name="Inhaltsplatzhalter 2"/>
          <p:cNvSpPr>
            <a:spLocks noGrp="1"/>
          </p:cNvSpPr>
          <p:nvPr>
            <p:ph idx="1"/>
          </p:nvPr>
        </p:nvSpPr>
        <p:spPr bwMode="auto">
          <a:xfrm>
            <a:off x="103188" y="805407"/>
            <a:ext cx="8920162" cy="53871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>
              <a:buFontTx/>
              <a:buNone/>
            </a:pPr>
            <a:r>
              <a:rPr lang="de-DE" altLang="de-DE" sz="1400" b="1" dirty="0">
                <a:solidFill>
                  <a:srgbClr val="0070C0"/>
                </a:solidFill>
              </a:rPr>
              <a:t>Beispiele für mögliche Seminararbeitsthemen: </a:t>
            </a:r>
          </a:p>
          <a:p>
            <a:pPr marL="0" lvl="1" indent="0">
              <a:buFontTx/>
              <a:buNone/>
            </a:pPr>
            <a:endParaRPr lang="de-DE" altLang="de-DE" sz="1200" b="1" dirty="0"/>
          </a:p>
          <a:p>
            <a:pPr marL="171450" lvl="1" indent="-171450">
              <a:buFontTx/>
              <a:buChar char="-"/>
            </a:pPr>
            <a:r>
              <a:rPr lang="de-DE" altLang="de-DE" sz="1200" b="1" dirty="0"/>
              <a:t>„Städte haben ihr eigenes Klima“ – Die Stadt XY als Beispiel</a:t>
            </a:r>
            <a:r>
              <a:rPr lang="de-DE" altLang="de-DE" sz="1200" dirty="0"/>
              <a:t/>
            </a:r>
            <a:br>
              <a:rPr lang="de-DE" altLang="de-DE" sz="1200" dirty="0"/>
            </a:br>
            <a:r>
              <a:rPr lang="de-DE" altLang="de-DE" sz="1200" dirty="0"/>
              <a:t>	</a:t>
            </a:r>
            <a:r>
              <a:rPr lang="de-DE" altLang="de-DE" sz="1200" dirty="0">
                <a:sym typeface="Wingdings" panose="05000000000000000000" pitchFamily="2" charset="2"/>
              </a:rPr>
              <a:t> z.B. </a:t>
            </a:r>
            <a:r>
              <a:rPr lang="de-DE" altLang="de-DE" sz="1200" dirty="0" err="1">
                <a:sym typeface="Wingdings" panose="05000000000000000000" pitchFamily="2" charset="2"/>
              </a:rPr>
              <a:t>stadtklimatologische</a:t>
            </a:r>
            <a:r>
              <a:rPr lang="de-DE" altLang="de-DE" sz="1200" dirty="0">
                <a:sym typeface="Wingdings" panose="05000000000000000000" pitchFamily="2" charset="2"/>
              </a:rPr>
              <a:t> Messungen mit der </a:t>
            </a:r>
            <a:r>
              <a:rPr lang="de-DE" altLang="de-DE" sz="1200" i="1" dirty="0" err="1">
                <a:sym typeface="Wingdings" panose="05000000000000000000" pitchFamily="2" charset="2"/>
              </a:rPr>
              <a:t>senseBox</a:t>
            </a:r>
            <a:endParaRPr lang="de-DE" altLang="de-DE" sz="1200" dirty="0"/>
          </a:p>
          <a:p>
            <a:pPr marL="171450" lvl="1" indent="-171450">
              <a:buFontTx/>
              <a:buChar char="-"/>
            </a:pPr>
            <a:r>
              <a:rPr lang="de-DE" altLang="de-DE" sz="1200" b="1" dirty="0"/>
              <a:t>„Das Gewässernetz im Stadtgebiet XY“ – Bedeutung des ökologischen Werts und mögliche Folgen des Klimawandels</a:t>
            </a:r>
            <a:r>
              <a:rPr lang="de-DE" altLang="de-DE" sz="1200" dirty="0"/>
              <a:t/>
            </a:r>
            <a:br>
              <a:rPr lang="de-DE" altLang="de-DE" sz="1200" dirty="0"/>
            </a:br>
            <a:r>
              <a:rPr lang="de-DE" altLang="de-DE" sz="1200" dirty="0"/>
              <a:t>	</a:t>
            </a:r>
            <a:r>
              <a:rPr lang="de-DE" altLang="de-DE" sz="1200" dirty="0">
                <a:sym typeface="Wingdings" panose="05000000000000000000" pitchFamily="2" charset="2"/>
              </a:rPr>
              <a:t>  z.B. gewässerökologische Untersuchungen; Experteninterviews</a:t>
            </a:r>
            <a:endParaRPr lang="de-DE" altLang="de-DE" sz="1200" dirty="0"/>
          </a:p>
          <a:p>
            <a:pPr marL="171450" lvl="1" indent="-171450">
              <a:buFontTx/>
              <a:buChar char="-"/>
            </a:pPr>
            <a:r>
              <a:rPr lang="de-DE" altLang="de-DE" sz="1200" b="1" dirty="0"/>
              <a:t>„Wetterextreme machen Landwirten zu schaffen“ – Wie der Klimawandel die Landwirtschaft in der Region verändert</a:t>
            </a:r>
            <a:r>
              <a:rPr lang="de-DE" altLang="de-DE" sz="1200" dirty="0"/>
              <a:t/>
            </a:r>
            <a:br>
              <a:rPr lang="de-DE" altLang="de-DE" sz="1200" dirty="0"/>
            </a:br>
            <a:r>
              <a:rPr lang="de-DE" altLang="de-DE" sz="1200" dirty="0"/>
              <a:t>	</a:t>
            </a:r>
            <a:r>
              <a:rPr lang="de-DE" altLang="de-DE" sz="1200" dirty="0">
                <a:sym typeface="Wingdings" panose="05000000000000000000" pitchFamily="2" charset="2"/>
              </a:rPr>
              <a:t>  z.B. leitfadengestützte qualitative Interviews mit Landwirten; quantitative Fragebogenstudien</a:t>
            </a:r>
            <a:endParaRPr lang="de-DE" altLang="de-DE" sz="1200" dirty="0"/>
          </a:p>
          <a:p>
            <a:pPr marL="171450" lvl="1" indent="-171450">
              <a:buFontTx/>
              <a:buChar char="-"/>
            </a:pPr>
            <a:r>
              <a:rPr lang="de-DE" altLang="de-DE" sz="1200" b="1" dirty="0"/>
              <a:t>„Forstrevier XY“ -  Ein Programm für den Schutz des Waldes gegen den Klimawandel</a:t>
            </a:r>
            <a:r>
              <a:rPr lang="de-DE" altLang="de-DE" sz="1200" dirty="0"/>
              <a:t/>
            </a:r>
            <a:br>
              <a:rPr lang="de-DE" altLang="de-DE" sz="1200" dirty="0"/>
            </a:br>
            <a:r>
              <a:rPr lang="de-DE" altLang="de-DE" sz="1200" dirty="0"/>
              <a:t>	</a:t>
            </a:r>
            <a:r>
              <a:rPr lang="de-DE" altLang="de-DE" sz="1200" dirty="0">
                <a:sym typeface="Wingdings" panose="05000000000000000000" pitchFamily="2" charset="2"/>
              </a:rPr>
              <a:t>  z.B. Interviews mit Forstwirten; </a:t>
            </a:r>
            <a:r>
              <a:rPr lang="de-DE" altLang="de-DE" sz="1200" dirty="0" err="1">
                <a:sym typeface="Wingdings" panose="05000000000000000000" pitchFamily="2" charset="2"/>
              </a:rPr>
              <a:t>dendrochronologische</a:t>
            </a:r>
            <a:r>
              <a:rPr lang="de-DE" altLang="de-DE" sz="1200" dirty="0">
                <a:sym typeface="Wingdings" panose="05000000000000000000" pitchFamily="2" charset="2"/>
              </a:rPr>
              <a:t> Untersuchungen; Analyse von Borkenkäfer-</a:t>
            </a:r>
            <a:r>
              <a:rPr lang="de-DE" altLang="de-DE" sz="1200" dirty="0" err="1">
                <a:sym typeface="Wingdings" panose="05000000000000000000" pitchFamily="2" charset="2"/>
              </a:rPr>
              <a:t>Monitoringdaten</a:t>
            </a:r>
            <a:endParaRPr lang="de-DE" altLang="de-DE" sz="1200" dirty="0"/>
          </a:p>
          <a:p>
            <a:pPr marL="171450" lvl="1" indent="-171450">
              <a:buFontTx/>
              <a:buChar char="-"/>
            </a:pPr>
            <a:r>
              <a:rPr lang="de-DE" altLang="de-DE" sz="1200" b="1" dirty="0"/>
              <a:t>„Stadtteile der Zukunft“ – Gestaltung des städtischen Lebensraums im Zeichen des Klimawandels</a:t>
            </a:r>
            <a:r>
              <a:rPr lang="de-DE" altLang="de-DE" sz="1200" dirty="0"/>
              <a:t/>
            </a:r>
            <a:br>
              <a:rPr lang="de-DE" altLang="de-DE" sz="1200" dirty="0"/>
            </a:br>
            <a:r>
              <a:rPr lang="de-DE" altLang="de-DE" sz="1200" dirty="0"/>
              <a:t>	</a:t>
            </a:r>
            <a:r>
              <a:rPr lang="de-DE" altLang="de-DE" sz="1200" dirty="0">
                <a:sym typeface="Wingdings" panose="05000000000000000000" pitchFamily="2" charset="2"/>
              </a:rPr>
              <a:t>  z.B. Interviews mit Stadtplanern; quantitative Fragebogenstudien mit Stadtbewohnern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„Allergisch gegen den Klimawandel?“ – Wie das Klima die Belastung durch Pollen in unserer Region beeinflusst</a:t>
            </a:r>
            <a:br>
              <a:rPr lang="de-DE" altLang="de-DE" sz="1200" b="1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  z.B. leitfadengestützte qualitative Interviews mit Allergikern; Pollenanalyse unter dem Mikroskop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„Was blüht uns noch?“ – Veränderungen der Vegetationsperioden durch den Klimawandel</a:t>
            </a:r>
            <a:r>
              <a:rPr lang="de-DE" altLang="de-DE" sz="1200" dirty="0">
                <a:sym typeface="Wingdings" panose="05000000000000000000" pitchFamily="2" charset="2"/>
              </a:rPr>
              <a:t/>
            </a:r>
            <a:br>
              <a:rPr lang="de-DE" altLang="de-DE" sz="1200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 z.B. phänologische Beobachtungen; phänologische Laborexperimente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„Schlechte Luft in XY“ – Zuspitzung der lufthygienischen Situation durch den Klimawandel?</a:t>
            </a:r>
            <a:br>
              <a:rPr lang="de-DE" altLang="de-DE" sz="1200" b="1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 z.B. lufthygienische Messungen mit der </a:t>
            </a:r>
            <a:r>
              <a:rPr lang="de-DE" altLang="de-DE" sz="1200" i="1" dirty="0" err="1">
                <a:sym typeface="Wingdings" panose="05000000000000000000" pitchFamily="2" charset="2"/>
              </a:rPr>
              <a:t>senseBox</a:t>
            </a:r>
            <a:r>
              <a:rPr lang="de-DE" altLang="de-DE" sz="1200" dirty="0">
                <a:sym typeface="Wingdings" panose="05000000000000000000" pitchFamily="2" charset="2"/>
              </a:rPr>
              <a:t>; Auswertung von </a:t>
            </a:r>
            <a:r>
              <a:rPr lang="de-DE" altLang="de-DE" sz="1200" dirty="0" err="1">
                <a:sym typeface="Wingdings" panose="05000000000000000000" pitchFamily="2" charset="2"/>
              </a:rPr>
              <a:t>Monitoringdaten</a:t>
            </a:r>
            <a:r>
              <a:rPr lang="de-DE" altLang="de-DE" sz="1200" dirty="0">
                <a:sym typeface="Wingdings" panose="05000000000000000000" pitchFamily="2" charset="2"/>
              </a:rPr>
              <a:t>; Experteninterviews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„Wer kommt, wer geht?“ – Beeinflussung des Lebensraums von Tieren in unserer Region</a:t>
            </a:r>
            <a:r>
              <a:rPr lang="de-DE" altLang="de-DE" sz="1200" dirty="0">
                <a:sym typeface="Wingdings" panose="05000000000000000000" pitchFamily="2" charset="2"/>
              </a:rPr>
              <a:t/>
            </a:r>
            <a:br>
              <a:rPr lang="de-DE" altLang="de-DE" sz="1200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 z.B. Beobachtung und Kartierung von </a:t>
            </a:r>
            <a:r>
              <a:rPr lang="de-DE" altLang="de-DE" sz="1200" dirty="0" err="1">
                <a:sym typeface="Wingdings" panose="05000000000000000000" pitchFamily="2" charset="2"/>
              </a:rPr>
              <a:t>Neobiota</a:t>
            </a:r>
            <a:r>
              <a:rPr lang="de-DE" altLang="de-DE" sz="1200" dirty="0">
                <a:sym typeface="Wingdings" panose="05000000000000000000" pitchFamily="2" charset="2"/>
              </a:rPr>
              <a:t>; Abgleich mit aktuellen und historischen Daten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„Baumgrenzen im Gebirge“ – Wie der Klimawandel die Bäume klettern lässt</a:t>
            </a:r>
            <a:r>
              <a:rPr lang="de-DE" altLang="de-DE" sz="1200" dirty="0">
                <a:sym typeface="Wingdings" panose="05000000000000000000" pitchFamily="2" charset="2"/>
              </a:rPr>
              <a:t/>
            </a:r>
            <a:br>
              <a:rPr lang="de-DE" altLang="de-DE" sz="1200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 z.B. App-gestützte Beobachtung und Kartierung von Baumvorkommen im Mittel- / Hochgebirge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b="1" dirty="0">
                <a:sym typeface="Wingdings" panose="05000000000000000000" pitchFamily="2" charset="2"/>
              </a:rPr>
              <a:t>„Klimawandel, …hier bei uns!?“ – Wodurch unsere Wahrnehmung des Klimawandels beeinflusst wird</a:t>
            </a:r>
            <a:br>
              <a:rPr lang="de-DE" altLang="de-DE" sz="1200" b="1" dirty="0">
                <a:sym typeface="Wingdings" panose="05000000000000000000" pitchFamily="2" charset="2"/>
              </a:rPr>
            </a:br>
            <a:r>
              <a:rPr lang="de-DE" altLang="de-DE" sz="1200" dirty="0">
                <a:sym typeface="Wingdings" panose="05000000000000000000" pitchFamily="2" charset="2"/>
              </a:rPr>
              <a:t>	 z.B. qualitative Leitfadeninterviews; quantitative Fragebogenstudien</a:t>
            </a:r>
          </a:p>
          <a:p>
            <a:pPr marL="171450" lvl="1" indent="-171450">
              <a:buFontTx/>
              <a:buChar char="-"/>
            </a:pPr>
            <a:r>
              <a:rPr lang="de-DE" altLang="de-DE" sz="1200" dirty="0">
                <a:sym typeface="Wingdings" panose="05000000000000000000" pitchFamily="2" charset="2"/>
              </a:rPr>
              <a:t>…</a:t>
            </a:r>
            <a:endParaRPr lang="de-DE" altLang="de-DE" sz="1200" dirty="0"/>
          </a:p>
          <a:p>
            <a:pPr marL="0" lvl="1" indent="0">
              <a:buFontTx/>
              <a:buNone/>
            </a:pPr>
            <a:endParaRPr lang="de-DE" altLang="de-DE" sz="12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51AC86F-1F84-2941-8D89-396A95EBBF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320" y="5902407"/>
            <a:ext cx="3786141" cy="9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792</Words>
  <Application>Microsoft Office PowerPoint</Application>
  <PresentationFormat>Bildschirmpräsentation (4:3)</PresentationFormat>
  <Paragraphs>84</Paragraphs>
  <Slides>4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ＭＳ Ｐゴシック</vt:lpstr>
      <vt:lpstr>Agency FB</vt:lpstr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UNI Augsburg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 Brumann</dc:creator>
  <cp:lastModifiedBy>Rost, Gabi</cp:lastModifiedBy>
  <cp:revision>48</cp:revision>
  <dcterms:created xsi:type="dcterms:W3CDTF">2018-06-27T15:00:35Z</dcterms:created>
  <dcterms:modified xsi:type="dcterms:W3CDTF">2024-10-10T13:56:56Z</dcterms:modified>
</cp:coreProperties>
</file>